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3" r:id="rId2"/>
    <p:sldId id="256" r:id="rId3"/>
    <p:sldId id="257" r:id="rId4"/>
    <p:sldId id="261" r:id="rId5"/>
    <p:sldId id="260"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7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23938C-84D3-411C-9D3D-4EC9FAAF50A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4CC19-EBEE-46BD-B054-FB92E9AD5B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3938C-84D3-411C-9D3D-4EC9FAAF50A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4CC19-EBEE-46BD-B054-FB92E9AD5B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323938C-84D3-411C-9D3D-4EC9FAAF50A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4CC19-EBEE-46BD-B054-FB92E9AD5B74}"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3938C-84D3-411C-9D3D-4EC9FAAF50A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4CC19-EBEE-46BD-B054-FB92E9AD5B7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23938C-84D3-411C-9D3D-4EC9FAAF50A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4CC19-EBEE-46BD-B054-FB92E9AD5B7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323938C-84D3-411C-9D3D-4EC9FAAF50AE}"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4CC19-EBEE-46BD-B054-FB92E9AD5B74}"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23938C-84D3-411C-9D3D-4EC9FAAF50AE}" type="datetimeFigureOut">
              <a:rPr lang="en-US" smtClean="0"/>
              <a:t>10/12/2018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4CC19-EBEE-46BD-B054-FB92E9AD5B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3938C-84D3-411C-9D3D-4EC9FAAF50AE}" type="datetimeFigureOut">
              <a:rPr lang="en-US" smtClean="0"/>
              <a:t>10/12/2018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4CC19-EBEE-46BD-B054-FB92E9AD5B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323938C-84D3-411C-9D3D-4EC9FAAF50AE}" type="datetimeFigureOut">
              <a:rPr lang="en-US" smtClean="0"/>
              <a:t>10/12/2018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4CC19-EBEE-46BD-B054-FB92E9AD5B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323938C-84D3-411C-9D3D-4EC9FAAF50AE}"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4CC19-EBEE-46BD-B054-FB92E9AD5B74}"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3938C-84D3-411C-9D3D-4EC9FAAF50AE}"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4CC19-EBEE-46BD-B054-FB92E9AD5B74}"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323938C-84D3-411C-9D3D-4EC9FAAF50AE}" type="datetimeFigureOut">
              <a:rPr lang="en-US" smtClean="0"/>
              <a:t>10/12/2018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704CC19-EBEE-46BD-B054-FB92E9AD5B74}"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42292" y="609600"/>
            <a:ext cx="7086600" cy="2246769"/>
          </a:xfrm>
          <a:prstGeom prst="rect">
            <a:avLst/>
          </a:prstGeom>
          <a:noFill/>
        </p:spPr>
        <p:txBody>
          <a:bodyPr wrap="square" rtlCol="0">
            <a:spAutoFit/>
          </a:bodyPr>
          <a:lstStyle/>
          <a:p>
            <a:r>
              <a:rPr lang="en-US" sz="4000" b="1" smtClean="0">
                <a:latin typeface="Times New Roman" pitchFamily="18" charset="0"/>
                <a:cs typeface="Times New Roman" pitchFamily="18" charset="0"/>
              </a:rPr>
              <a:t>               </a:t>
            </a:r>
            <a:r>
              <a:rPr lang="en-US" sz="4000" b="1" smtClean="0">
                <a:solidFill>
                  <a:srgbClr val="FF0000"/>
                </a:solidFill>
                <a:latin typeface="Times New Roman" pitchFamily="18" charset="0"/>
                <a:cs typeface="Times New Roman" pitchFamily="18" charset="0"/>
              </a:rPr>
              <a:t>THỰC HÀNH </a:t>
            </a:r>
          </a:p>
          <a:p>
            <a:endParaRPr lang="en-US" sz="2000" b="1" smtClean="0">
              <a:latin typeface="Times New Roman" pitchFamily="18" charset="0"/>
              <a:cs typeface="Times New Roman" pitchFamily="18" charset="0"/>
            </a:endParaRPr>
          </a:p>
          <a:p>
            <a:r>
              <a:rPr lang="en-US" sz="4000" b="1" smtClean="0">
                <a:latin typeface="Times New Roman" pitchFamily="18" charset="0"/>
                <a:cs typeface="Times New Roman" pitchFamily="18" charset="0"/>
              </a:rPr>
              <a:t> SOẠN GIÁO ÁN TÍCH HỢP QUỐC PHÒNG VÀ AN NINH</a:t>
            </a:r>
            <a:endParaRPr lang="vi-VN" sz="4000" b="1">
              <a:latin typeface="Times New Roman" pitchFamily="18" charset="0"/>
              <a:cs typeface="Times New Roman" pitchFamily="18" charset="0"/>
            </a:endParaRPr>
          </a:p>
        </p:txBody>
      </p:sp>
      <p:sp>
        <p:nvSpPr>
          <p:cNvPr id="5" name="TextBox 4"/>
          <p:cNvSpPr txBox="1"/>
          <p:nvPr/>
        </p:nvSpPr>
        <p:spPr>
          <a:xfrm>
            <a:off x="152400" y="2971800"/>
            <a:ext cx="8815754" cy="3754874"/>
          </a:xfrm>
          <a:prstGeom prst="rect">
            <a:avLst/>
          </a:prstGeom>
          <a:noFill/>
        </p:spPr>
        <p:txBody>
          <a:bodyPr wrap="square" rtlCol="0">
            <a:spAutoFit/>
          </a:bodyPr>
          <a:lstStyle/>
          <a:p>
            <a:pPr marL="1700213" indent="-1700213" algn="just"/>
            <a:r>
              <a:rPr lang="en-US" sz="3400" smtClean="0">
                <a:latin typeface="Times New Roman" pitchFamily="18" charset="0"/>
                <a:cs typeface="Times New Roman" pitchFamily="18" charset="0"/>
              </a:rPr>
              <a:t>Khối 1 : Chủ </a:t>
            </a:r>
            <a:r>
              <a:rPr lang="en-US" sz="3400">
                <a:latin typeface="Times New Roman" pitchFamily="18" charset="0"/>
                <a:cs typeface="Times New Roman" pitchFamily="18" charset="0"/>
              </a:rPr>
              <a:t>điểm : Gia đình : Dê con nghe lời </a:t>
            </a:r>
            <a:r>
              <a:rPr lang="en-US" sz="3400">
                <a:latin typeface="Times New Roman" pitchFamily="18" charset="0"/>
                <a:cs typeface="Times New Roman" pitchFamily="18" charset="0"/>
              </a:rPr>
              <a:t>mẹ </a:t>
            </a:r>
            <a:endParaRPr lang="en-US" sz="3400" smtClean="0">
              <a:latin typeface="Times New Roman" pitchFamily="18" charset="0"/>
              <a:cs typeface="Times New Roman" pitchFamily="18" charset="0"/>
            </a:endParaRPr>
          </a:p>
          <a:p>
            <a:pPr algn="just"/>
            <a:r>
              <a:rPr lang="en-US" sz="3400" smtClean="0">
                <a:latin typeface="Times New Roman" pitchFamily="18" charset="0"/>
                <a:cs typeface="Times New Roman" pitchFamily="18" charset="0"/>
              </a:rPr>
              <a:t>Khối 2 : Tuần </a:t>
            </a:r>
            <a:r>
              <a:rPr lang="en-US" sz="3400">
                <a:latin typeface="Times New Roman" pitchFamily="18" charset="0"/>
                <a:cs typeface="Times New Roman" pitchFamily="18" charset="0"/>
              </a:rPr>
              <a:t>3 : Tập đọc : Bạn của </a:t>
            </a:r>
            <a:r>
              <a:rPr lang="en-US" sz="3400">
                <a:latin typeface="Times New Roman" pitchFamily="18" charset="0"/>
                <a:cs typeface="Times New Roman" pitchFamily="18" charset="0"/>
              </a:rPr>
              <a:t>Nai </a:t>
            </a:r>
            <a:r>
              <a:rPr lang="en-US" sz="3400" smtClean="0">
                <a:latin typeface="Times New Roman" pitchFamily="18" charset="0"/>
                <a:cs typeface="Times New Roman" pitchFamily="18" charset="0"/>
              </a:rPr>
              <a:t>Nhỏ</a:t>
            </a:r>
          </a:p>
          <a:p>
            <a:pPr marL="1524000" indent="-1524000" algn="just"/>
            <a:r>
              <a:rPr lang="en-US" sz="3400" smtClean="0">
                <a:latin typeface="Times New Roman" pitchFamily="18" charset="0"/>
                <a:cs typeface="Times New Roman" pitchFamily="18" charset="0"/>
              </a:rPr>
              <a:t>Khối 3 : Tuần 19 : </a:t>
            </a:r>
            <a:r>
              <a:rPr lang="en-US" sz="3400">
                <a:latin typeface="Times New Roman" pitchFamily="18" charset="0"/>
                <a:cs typeface="Times New Roman" pitchFamily="18" charset="0"/>
              </a:rPr>
              <a:t>Chính tả : Người con gái anh hùng </a:t>
            </a:r>
            <a:r>
              <a:rPr lang="en-US" sz="3400">
                <a:latin typeface="Times New Roman" pitchFamily="18" charset="0"/>
                <a:cs typeface="Times New Roman" pitchFamily="18" charset="0"/>
              </a:rPr>
              <a:t>Võ </a:t>
            </a:r>
            <a:r>
              <a:rPr lang="en-US" sz="3400" smtClean="0">
                <a:latin typeface="Times New Roman" pitchFamily="18" charset="0"/>
                <a:cs typeface="Times New Roman" pitchFamily="18" charset="0"/>
              </a:rPr>
              <a:t>Thị Sáu</a:t>
            </a:r>
          </a:p>
          <a:p>
            <a:pPr algn="just"/>
            <a:r>
              <a:rPr lang="en-US" sz="3400" smtClean="0">
                <a:latin typeface="Times New Roman" pitchFamily="18" charset="0"/>
                <a:cs typeface="Times New Roman" pitchFamily="18" charset="0"/>
              </a:rPr>
              <a:t>Khối 4 </a:t>
            </a:r>
            <a:r>
              <a:rPr lang="en-US" sz="3400">
                <a:latin typeface="Times New Roman" pitchFamily="18" charset="0"/>
                <a:cs typeface="Times New Roman" pitchFamily="18" charset="0"/>
              </a:rPr>
              <a:t>: </a:t>
            </a:r>
            <a:r>
              <a:rPr lang="en-US" sz="3400" smtClean="0">
                <a:latin typeface="Times New Roman" pitchFamily="18" charset="0"/>
                <a:cs typeface="Times New Roman" pitchFamily="18" charset="0"/>
              </a:rPr>
              <a:t>Bài </a:t>
            </a:r>
            <a:r>
              <a:rPr lang="en-US" sz="3400">
                <a:latin typeface="Times New Roman" pitchFamily="18" charset="0"/>
                <a:cs typeface="Times New Roman" pitchFamily="18" charset="0"/>
              </a:rPr>
              <a:t>5: Địa lí : Tây </a:t>
            </a:r>
            <a:r>
              <a:rPr lang="en-US" sz="3400">
                <a:latin typeface="Times New Roman" pitchFamily="18" charset="0"/>
                <a:cs typeface="Times New Roman" pitchFamily="18" charset="0"/>
              </a:rPr>
              <a:t>Nguyên </a:t>
            </a:r>
            <a:endParaRPr lang="en-US" sz="3400" smtClean="0">
              <a:latin typeface="Times New Roman" pitchFamily="18" charset="0"/>
              <a:cs typeface="Times New Roman" pitchFamily="18" charset="0"/>
            </a:endParaRPr>
          </a:p>
          <a:p>
            <a:pPr algn="just"/>
            <a:r>
              <a:rPr lang="en-US" sz="3400" smtClean="0">
                <a:latin typeface="Times New Roman" pitchFamily="18" charset="0"/>
                <a:cs typeface="Times New Roman" pitchFamily="18" charset="0"/>
              </a:rPr>
              <a:t>Khối 5 :Tuần </a:t>
            </a:r>
            <a:r>
              <a:rPr lang="en-US" sz="3400">
                <a:latin typeface="Times New Roman" pitchFamily="18" charset="0"/>
                <a:cs typeface="Times New Roman" pitchFamily="18" charset="0"/>
              </a:rPr>
              <a:t>22 : Tập đọc : Lập làng </a:t>
            </a:r>
            <a:r>
              <a:rPr lang="en-US" sz="3400">
                <a:latin typeface="Times New Roman" pitchFamily="18" charset="0"/>
                <a:cs typeface="Times New Roman" pitchFamily="18" charset="0"/>
              </a:rPr>
              <a:t>giữ </a:t>
            </a:r>
            <a:r>
              <a:rPr lang="en-US" sz="3400" smtClean="0">
                <a:latin typeface="Times New Roman" pitchFamily="18" charset="0"/>
                <a:cs typeface="Times New Roman" pitchFamily="18" charset="0"/>
              </a:rPr>
              <a:t>biển</a:t>
            </a:r>
            <a:endParaRPr lang="en-US" sz="3400">
              <a:latin typeface="Times New Roman" pitchFamily="18" charset="0"/>
              <a:cs typeface="Times New Roman" pitchFamily="18" charset="0"/>
            </a:endParaRPr>
          </a:p>
        </p:txBody>
      </p:sp>
    </p:spTree>
    <p:extLst>
      <p:ext uri="{BB962C8B-B14F-4D97-AF65-F5344CB8AC3E}">
        <p14:creationId xmlns:p14="http://schemas.microsoft.com/office/powerpoint/2010/main" val="384124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152400"/>
            <a:ext cx="5029200" cy="1200329"/>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NHỮNG CHỈ ĐẠO</a:t>
            </a:r>
          </a:p>
          <a:p>
            <a:endParaRPr lang="en-US" sz="3600" b="1">
              <a:solidFill>
                <a:srgbClr val="FF0000"/>
              </a:solidFill>
              <a:latin typeface="Times New Roman" pitchFamily="18" charset="0"/>
              <a:cs typeface="Times New Roman" pitchFamily="18" charset="0"/>
            </a:endParaRPr>
          </a:p>
        </p:txBody>
      </p:sp>
      <p:sp>
        <p:nvSpPr>
          <p:cNvPr id="5" name="TextBox 4"/>
          <p:cNvSpPr txBox="1"/>
          <p:nvPr/>
        </p:nvSpPr>
        <p:spPr>
          <a:xfrm>
            <a:off x="285750" y="752564"/>
            <a:ext cx="8724900" cy="6278642"/>
          </a:xfrm>
          <a:prstGeom prst="rect">
            <a:avLst/>
          </a:prstGeom>
          <a:noFill/>
        </p:spPr>
        <p:txBody>
          <a:bodyPr wrap="square" rtlCol="0">
            <a:spAutoFit/>
          </a:bodyPr>
          <a:lstStyle/>
          <a:p>
            <a:pPr marL="342900" indent="-342900" algn="just">
              <a:buAutoNum type="arabicPeriod"/>
            </a:pPr>
            <a:r>
              <a:rPr lang="en-US" sz="3200" smtClean="0">
                <a:latin typeface="Times New Roman" pitchFamily="18" charset="0"/>
                <a:cs typeface="Times New Roman" pitchFamily="18" charset="0"/>
              </a:rPr>
              <a:t>Mục tiêu bài dạy phải thể hiện phần kiến thức, kĩ năng (năng </a:t>
            </a:r>
            <a:r>
              <a:rPr lang="en-US" sz="3200">
                <a:latin typeface="Times New Roman" pitchFamily="18" charset="0"/>
                <a:cs typeface="Times New Roman" pitchFamily="18" charset="0"/>
              </a:rPr>
              <a:t>lực</a:t>
            </a:r>
            <a:r>
              <a:rPr lang="en-US" sz="3200" smtClean="0">
                <a:latin typeface="Times New Roman" pitchFamily="18" charset="0"/>
                <a:cs typeface="Times New Roman" pitchFamily="18" charset="0"/>
              </a:rPr>
              <a:t>), thái độ (phẩm chất) và nội dung tích hợp.</a:t>
            </a:r>
          </a:p>
          <a:p>
            <a:pPr marL="342900" indent="-342900" algn="just">
              <a:buAutoNum type="arabicPeriod"/>
            </a:pPr>
            <a:r>
              <a:rPr lang="en-US" sz="3200" smtClean="0">
                <a:latin typeface="Times New Roman" pitchFamily="18" charset="0"/>
                <a:cs typeface="Times New Roman" pitchFamily="18" charset="0"/>
              </a:rPr>
              <a:t>Khuyến khích GD QPAN thông qua học tập trải nghiệm, ngoại khóa nhưng phải có kế hoạch và trình BGH.</a:t>
            </a:r>
          </a:p>
          <a:p>
            <a:pPr marL="342900" indent="-342900" algn="just">
              <a:buAutoNum type="arabicPeriod"/>
            </a:pPr>
            <a:r>
              <a:rPr lang="en-US" sz="3200" smtClean="0">
                <a:latin typeface="Times New Roman" pitchFamily="18" charset="0"/>
                <a:cs typeface="Times New Roman" pitchFamily="18" charset="0"/>
              </a:rPr>
              <a:t>Không dạy những bài giảm tải, dù có phần tích hợp QPAN.</a:t>
            </a:r>
          </a:p>
          <a:p>
            <a:pPr marL="342900" indent="-342900" algn="just">
              <a:buAutoNum type="arabicPeriod"/>
            </a:pPr>
            <a:r>
              <a:rPr lang="en-US" sz="3200" smtClean="0">
                <a:latin typeface="Times New Roman" pitchFamily="18" charset="0"/>
                <a:cs typeface="Times New Roman" pitchFamily="18" charset="0"/>
              </a:rPr>
              <a:t>Giáo viên chịu trách nhiệm soạn giáo án và giảng dạy các bài có tích hợp QPAN (có thể có những bài không có trong thông tư 01). Sử dụng ngôn từ dễ hiểu, phù hợp học sinh. </a:t>
            </a:r>
          </a:p>
          <a:p>
            <a:pPr marL="342900" indent="-342900" algn="just">
              <a:buAutoNum type="arabicPeriod"/>
            </a:pPr>
            <a:endParaRPr lang="en-US"/>
          </a:p>
        </p:txBody>
      </p:sp>
    </p:spTree>
    <p:extLst>
      <p:ext uri="{BB962C8B-B14F-4D97-AF65-F5344CB8AC3E}">
        <p14:creationId xmlns:p14="http://schemas.microsoft.com/office/powerpoint/2010/main" val="2149618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2304" y="381000"/>
            <a:ext cx="8724900" cy="6001643"/>
          </a:xfrm>
          <a:prstGeom prst="rect">
            <a:avLst/>
          </a:prstGeom>
          <a:noFill/>
        </p:spPr>
        <p:txBody>
          <a:bodyPr wrap="square" rtlCol="0">
            <a:spAutoFit/>
          </a:bodyPr>
          <a:lstStyle/>
          <a:p>
            <a:pPr marL="269875" indent="-269875" algn="just"/>
            <a:r>
              <a:rPr lang="en-US" sz="3200" smtClean="0">
                <a:latin typeface="Times New Roman" pitchFamily="18" charset="0"/>
                <a:cs typeface="Times New Roman" pitchFamily="18" charset="0"/>
              </a:rPr>
              <a:t>5. Đưa nội dung thời sự</a:t>
            </a:r>
            <a:r>
              <a:rPr lang="en-US" sz="3200">
                <a:latin typeface="Times New Roman" pitchFamily="18" charset="0"/>
                <a:cs typeface="Times New Roman" pitchFamily="18" charset="0"/>
              </a:rPr>
              <a:t> </a:t>
            </a:r>
            <a:r>
              <a:rPr lang="en-US" sz="3200" smtClean="0">
                <a:latin typeface="Times New Roman" pitchFamily="18" charset="0"/>
                <a:cs typeface="Times New Roman" pitchFamily="18" charset="0"/>
              </a:rPr>
              <a:t>(phim, hình ảnh), chính trị  cần lấy thông tin chính thống, đúng nguồn.</a:t>
            </a:r>
          </a:p>
          <a:p>
            <a:pPr marL="269875" indent="-269875" algn="just"/>
            <a:r>
              <a:rPr lang="en-US" sz="3200" smtClean="0">
                <a:latin typeface="Times New Roman" pitchFamily="18" charset="0"/>
                <a:cs typeface="Times New Roman" pitchFamily="18" charset="0"/>
              </a:rPr>
              <a:t>6. Giáo viên bắt đầu soạn giáo án tích hợp QPAN từ tuần 8.</a:t>
            </a:r>
            <a:endParaRPr lang="en-US" sz="3200">
              <a:latin typeface="Times New Roman" pitchFamily="18" charset="0"/>
              <a:cs typeface="Times New Roman" pitchFamily="18" charset="0"/>
            </a:endParaRPr>
          </a:p>
          <a:p>
            <a:pPr marL="176213" indent="-176213" algn="just"/>
            <a:r>
              <a:rPr lang="en-US" sz="3200" smtClean="0">
                <a:latin typeface="Times New Roman" pitchFamily="18" charset="0"/>
                <a:cs typeface="Times New Roman" pitchFamily="18" charset="0"/>
              </a:rPr>
              <a:t>7. Đối với những bài đã dạy thì sẽ bổ sung vào cuối giáo án nội dung tích hợp QPAN.</a:t>
            </a:r>
          </a:p>
          <a:p>
            <a:pPr marL="176213" indent="-176213" algn="just"/>
            <a:r>
              <a:rPr lang="en-US" sz="3200" smtClean="0">
                <a:latin typeface="Times New Roman" pitchFamily="18" charset="0"/>
                <a:cs typeface="Times New Roman" pitchFamily="18" charset="0"/>
              </a:rPr>
              <a:t>8. 100% giáo viên soạn tất cả các bài có tích hợp QPAN.</a:t>
            </a:r>
          </a:p>
          <a:p>
            <a:pPr marL="269875" indent="-269875" algn="just"/>
            <a:r>
              <a:rPr lang="en-US" sz="3200" smtClean="0">
                <a:latin typeface="Times New Roman" pitchFamily="18" charset="0"/>
                <a:cs typeface="Times New Roman" pitchFamily="18" charset="0"/>
              </a:rPr>
              <a:t>9. Bộ giáo dục sẽ kiểm tra giáo án có tích hợp QPAN hoặc đoạn phim,…</a:t>
            </a:r>
          </a:p>
          <a:p>
            <a:pPr marL="269875" indent="-269875" algn="just"/>
            <a:r>
              <a:rPr lang="en-US" sz="3200" smtClean="0">
                <a:latin typeface="Times New Roman" pitchFamily="18" charset="0"/>
                <a:cs typeface="Times New Roman" pitchFamily="18" charset="0"/>
              </a:rPr>
              <a:t>10. Lồng ghép tích hợp QPAN nhẹ nhàng nhưng vẫn đảm bảo nội dung bài dạy.</a:t>
            </a:r>
          </a:p>
        </p:txBody>
      </p:sp>
    </p:spTree>
    <p:extLst>
      <p:ext uri="{BB962C8B-B14F-4D97-AF65-F5344CB8AC3E}">
        <p14:creationId xmlns:p14="http://schemas.microsoft.com/office/powerpoint/2010/main" val="1441027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TextBox 3"/>
          <p:cNvSpPr txBox="1"/>
          <p:nvPr/>
        </p:nvSpPr>
        <p:spPr>
          <a:xfrm>
            <a:off x="762000" y="3048000"/>
            <a:ext cx="8001000" cy="584775"/>
          </a:xfrm>
          <a:prstGeom prst="rect">
            <a:avLst/>
          </a:prstGeom>
          <a:noFill/>
        </p:spPr>
        <p:txBody>
          <a:bodyPr wrap="square" rtlCol="0">
            <a:spAutoFit/>
          </a:bodyPr>
          <a:lstStyle/>
          <a:p>
            <a:r>
              <a:rPr lang="en-US" sz="3200" b="1" smtClean="0">
                <a:latin typeface="Times New Roman" pitchFamily="18" charset="0"/>
                <a:cs typeface="Times New Roman" pitchFamily="18" charset="0"/>
              </a:rPr>
              <a:t>Những bài đã có giáo án tích hợp QPAN</a:t>
            </a:r>
            <a:endParaRPr lang="en-US" sz="3200" b="1">
              <a:latin typeface="Times New Roman" pitchFamily="18" charset="0"/>
              <a:cs typeface="Times New Roman" pitchFamily="18" charset="0"/>
            </a:endParaRPr>
          </a:p>
        </p:txBody>
      </p:sp>
    </p:spTree>
    <p:extLst>
      <p:ext uri="{BB962C8B-B14F-4D97-AF65-F5344CB8AC3E}">
        <p14:creationId xmlns:p14="http://schemas.microsoft.com/office/powerpoint/2010/main" val="1456021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64915665"/>
              </p:ext>
            </p:extLst>
          </p:nvPr>
        </p:nvGraphicFramePr>
        <p:xfrm>
          <a:off x="228600" y="152400"/>
          <a:ext cx="8686800" cy="5334000"/>
        </p:xfrm>
        <a:graphic>
          <a:graphicData uri="http://schemas.openxmlformats.org/drawingml/2006/table">
            <a:tbl>
              <a:tblPr firstRow="1" bandRow="1">
                <a:tableStyleId>{5C22544A-7EE6-4342-B048-85BDC9FD1C3A}</a:tableStyleId>
              </a:tblPr>
              <a:tblGrid>
                <a:gridCol w="4343400"/>
                <a:gridCol w="4343400"/>
              </a:tblGrid>
              <a:tr h="2362200">
                <a:tc>
                  <a:txBody>
                    <a:bodyPr/>
                    <a:lstStyle/>
                    <a:p>
                      <a:r>
                        <a:rPr lang="en-US" sz="2600" b="1" smtClean="0">
                          <a:solidFill>
                            <a:srgbClr val="FF0000"/>
                          </a:solidFill>
                          <a:latin typeface="Times New Roman" pitchFamily="18" charset="0"/>
                          <a:cs typeface="Times New Roman" pitchFamily="18" charset="0"/>
                        </a:rPr>
                        <a:t>          KHỐI 1 </a:t>
                      </a:r>
                      <a:r>
                        <a:rPr lang="en-US" sz="2600" b="1" smtClean="0">
                          <a:solidFill>
                            <a:schemeClr val="tx1"/>
                          </a:solidFill>
                          <a:latin typeface="Times New Roman" pitchFamily="18" charset="0"/>
                          <a:cs typeface="Times New Roman" pitchFamily="18" charset="0"/>
                        </a:rPr>
                        <a:t>(10 bài)</a:t>
                      </a:r>
                    </a:p>
                    <a:p>
                      <a:r>
                        <a:rPr lang="en-US" sz="2600" b="0" smtClean="0">
                          <a:solidFill>
                            <a:srgbClr val="C00000"/>
                          </a:solidFill>
                          <a:latin typeface="Times New Roman" pitchFamily="18" charset="0"/>
                          <a:cs typeface="Times New Roman" pitchFamily="18" charset="0"/>
                        </a:rPr>
                        <a:t>- Bài 70 : Ôt</a:t>
                      </a:r>
                      <a:r>
                        <a:rPr lang="en-US" sz="2600" b="0" baseline="0" smtClean="0">
                          <a:solidFill>
                            <a:srgbClr val="C00000"/>
                          </a:solidFill>
                          <a:latin typeface="Times New Roman" pitchFamily="18" charset="0"/>
                          <a:cs typeface="Times New Roman" pitchFamily="18" charset="0"/>
                        </a:rPr>
                        <a:t> – ơt – cột cờ</a:t>
                      </a:r>
                      <a:endParaRPr lang="en-US" sz="2600" b="0" smtClean="0">
                        <a:solidFill>
                          <a:srgbClr val="C00000"/>
                        </a:solidFill>
                        <a:latin typeface="Times New Roman" pitchFamily="18" charset="0"/>
                        <a:cs typeface="Times New Roman" pitchFamily="18" charset="0"/>
                      </a:endParaRPr>
                    </a:p>
                    <a:p>
                      <a:r>
                        <a:rPr lang="en-US" sz="2600" b="0" smtClean="0">
                          <a:solidFill>
                            <a:schemeClr val="tx1"/>
                          </a:solidFill>
                          <a:latin typeface="Times New Roman" pitchFamily="18" charset="0"/>
                          <a:cs typeface="Times New Roman" pitchFamily="18" charset="0"/>
                        </a:rPr>
                        <a:t>- Bài 101 : Uyết, duyệt binh</a:t>
                      </a:r>
                    </a:p>
                    <a:p>
                      <a:r>
                        <a:rPr lang="en-US" sz="2600" b="0" smtClean="0">
                          <a:solidFill>
                            <a:schemeClr val="tx1"/>
                          </a:solidFill>
                          <a:latin typeface="Times New Roman" pitchFamily="18" charset="0"/>
                          <a:cs typeface="Times New Roman" pitchFamily="18" charset="0"/>
                        </a:rPr>
                        <a:t>- Chủ điểm : Gia đình : Dê con nghe lời mẹ </a:t>
                      </a:r>
                    </a:p>
                    <a:p>
                      <a:endParaRPr lang="en-US" sz="2600"/>
                    </a:p>
                  </a:txBody>
                  <a:tcPr/>
                </a:tc>
                <a:tc>
                  <a:txBody>
                    <a:bodyPr/>
                    <a:lstStyle/>
                    <a:p>
                      <a:r>
                        <a:rPr lang="en-US" sz="2600" smtClean="0">
                          <a:solidFill>
                            <a:srgbClr val="FF0000"/>
                          </a:solidFill>
                          <a:latin typeface="Times New Roman" pitchFamily="18" charset="0"/>
                          <a:cs typeface="Times New Roman" pitchFamily="18" charset="0"/>
                        </a:rPr>
                        <a:t>          KHỐI 2</a:t>
                      </a:r>
                      <a:r>
                        <a:rPr lang="en-US" sz="2600" smtClean="0">
                          <a:latin typeface="Times New Roman" pitchFamily="18" charset="0"/>
                          <a:cs typeface="Times New Roman" pitchFamily="18" charset="0"/>
                        </a:rPr>
                        <a:t> </a:t>
                      </a:r>
                      <a:r>
                        <a:rPr lang="en-US" sz="2600" smtClean="0">
                          <a:solidFill>
                            <a:schemeClr val="tx1"/>
                          </a:solidFill>
                          <a:latin typeface="Times New Roman" pitchFamily="18" charset="0"/>
                          <a:cs typeface="Times New Roman" pitchFamily="18" charset="0"/>
                        </a:rPr>
                        <a:t>(14 bài)</a:t>
                      </a:r>
                    </a:p>
                    <a:p>
                      <a:r>
                        <a:rPr lang="en-US" sz="2600" b="0" smtClean="0">
                          <a:solidFill>
                            <a:schemeClr val="tx1"/>
                          </a:solidFill>
                          <a:latin typeface="Times New Roman" pitchFamily="18" charset="0"/>
                          <a:cs typeface="Times New Roman" pitchFamily="18" charset="0"/>
                        </a:rPr>
                        <a:t>- Tuần 3 : Tập đọc</a:t>
                      </a:r>
                      <a:r>
                        <a:rPr lang="en-US" sz="2600" b="0" baseline="0" smtClean="0">
                          <a:solidFill>
                            <a:schemeClr val="tx1"/>
                          </a:solidFill>
                          <a:latin typeface="Times New Roman" pitchFamily="18" charset="0"/>
                          <a:cs typeface="Times New Roman" pitchFamily="18" charset="0"/>
                        </a:rPr>
                        <a:t> </a:t>
                      </a:r>
                      <a:r>
                        <a:rPr lang="en-US" sz="2600" b="0" smtClean="0">
                          <a:solidFill>
                            <a:schemeClr val="tx1"/>
                          </a:solidFill>
                          <a:latin typeface="Times New Roman" pitchFamily="18" charset="0"/>
                          <a:cs typeface="Times New Roman" pitchFamily="18" charset="0"/>
                        </a:rPr>
                        <a:t>: Bạn của Nai Nhỏ</a:t>
                      </a:r>
                    </a:p>
                    <a:p>
                      <a:r>
                        <a:rPr lang="en-US" sz="2600" b="0" smtClean="0">
                          <a:solidFill>
                            <a:schemeClr val="tx1"/>
                          </a:solidFill>
                          <a:latin typeface="Times New Roman" pitchFamily="18" charset="0"/>
                          <a:cs typeface="Times New Roman" pitchFamily="18" charset="0"/>
                        </a:rPr>
                        <a:t>- Tuần 24: TLV : Sông, biển</a:t>
                      </a:r>
                    </a:p>
                    <a:p>
                      <a:r>
                        <a:rPr lang="en-US" sz="2600" b="0" smtClean="0">
                          <a:solidFill>
                            <a:srgbClr val="C00000"/>
                          </a:solidFill>
                          <a:latin typeface="Times New Roman" pitchFamily="18" charset="0"/>
                          <a:cs typeface="Times New Roman" pitchFamily="18" charset="0"/>
                        </a:rPr>
                        <a:t>- Tuần 33: Tập đọc : Bóp nát quả cam</a:t>
                      </a:r>
                    </a:p>
                  </a:txBody>
                  <a:tcPr/>
                </a:tc>
              </a:tr>
              <a:tr h="2794571">
                <a:tc>
                  <a:txBody>
                    <a:bodyPr/>
                    <a:lstStyle/>
                    <a:p>
                      <a:r>
                        <a:rPr lang="en-US" sz="2600" b="1" smtClean="0">
                          <a:solidFill>
                            <a:srgbClr val="FF0000"/>
                          </a:solidFill>
                          <a:latin typeface="Times New Roman" pitchFamily="18" charset="0"/>
                          <a:cs typeface="Times New Roman" pitchFamily="18" charset="0"/>
                        </a:rPr>
                        <a:t>         KHỐI 3</a:t>
                      </a:r>
                      <a:r>
                        <a:rPr lang="en-US" sz="2600" b="1" baseline="0" smtClean="0">
                          <a:solidFill>
                            <a:schemeClr val="dk1"/>
                          </a:solidFill>
                          <a:latin typeface="Times New Roman" pitchFamily="18" charset="0"/>
                          <a:cs typeface="Times New Roman" pitchFamily="18" charset="0"/>
                        </a:rPr>
                        <a:t> (19 bài)</a:t>
                      </a:r>
                      <a:endParaRPr lang="en-US" sz="2600" b="1" smtClean="0">
                        <a:latin typeface="Times New Roman" pitchFamily="18" charset="0"/>
                        <a:cs typeface="Times New Roman" pitchFamily="18" charset="0"/>
                      </a:endParaRPr>
                    </a:p>
                    <a:p>
                      <a:r>
                        <a:rPr lang="en-US" sz="2600" smtClean="0">
                          <a:solidFill>
                            <a:srgbClr val="C00000"/>
                          </a:solidFill>
                          <a:latin typeface="Times New Roman" pitchFamily="18" charset="0"/>
                          <a:cs typeface="Times New Roman" pitchFamily="18" charset="0"/>
                        </a:rPr>
                        <a:t>- Tuần 13 : Tập đọc : Người con của Tây Nguyên </a:t>
                      </a:r>
                    </a:p>
                    <a:p>
                      <a:r>
                        <a:rPr lang="en-US" sz="2600" smtClean="0">
                          <a:latin typeface="Times New Roman" pitchFamily="18" charset="0"/>
                          <a:cs typeface="Times New Roman" pitchFamily="18" charset="0"/>
                        </a:rPr>
                        <a:t>- Tuần 19: Chính tả : Người con gái anh hùng Võ  Thị Sáu</a:t>
                      </a:r>
                    </a:p>
                    <a:p>
                      <a:r>
                        <a:rPr lang="en-US" sz="2600" smtClean="0">
                          <a:latin typeface="Times New Roman" pitchFamily="18" charset="0"/>
                          <a:cs typeface="Times New Roman" pitchFamily="18" charset="0"/>
                        </a:rPr>
                        <a:t>- Bài 23: Khoa học : Phòng cháy khi ở nhà</a:t>
                      </a:r>
                    </a:p>
                  </a:txBody>
                  <a:tcPr/>
                </a:tc>
                <a:tc>
                  <a:txBody>
                    <a:bodyPr/>
                    <a:lstStyle/>
                    <a:p>
                      <a:r>
                        <a:rPr lang="en-US" sz="2600" b="1" smtClean="0">
                          <a:solidFill>
                            <a:srgbClr val="FF0000"/>
                          </a:solidFill>
                          <a:latin typeface="Times New Roman" pitchFamily="18" charset="0"/>
                          <a:cs typeface="Times New Roman" pitchFamily="18" charset="0"/>
                        </a:rPr>
                        <a:t>            KHỐI 4</a:t>
                      </a:r>
                      <a:r>
                        <a:rPr lang="en-US" sz="2600" b="1" smtClean="0">
                          <a:latin typeface="Times New Roman" pitchFamily="18" charset="0"/>
                          <a:cs typeface="Times New Roman" pitchFamily="18" charset="0"/>
                        </a:rPr>
                        <a:t> (15 bài)</a:t>
                      </a:r>
                    </a:p>
                    <a:p>
                      <a:pPr marL="234950" indent="-234950"/>
                      <a:r>
                        <a:rPr lang="en-US" sz="2600" smtClean="0">
                          <a:solidFill>
                            <a:srgbClr val="C00000"/>
                          </a:solidFill>
                          <a:latin typeface="Times New Roman" pitchFamily="18" charset="0"/>
                          <a:cs typeface="Times New Roman" pitchFamily="18" charset="0"/>
                        </a:rPr>
                        <a:t>- Tuần 5 : Tập đọc : Gà Trống và Cáo</a:t>
                      </a:r>
                    </a:p>
                    <a:p>
                      <a:pPr marL="1606550" indent="-1606550"/>
                      <a:r>
                        <a:rPr lang="en-US" sz="2600" smtClean="0">
                          <a:latin typeface="Times New Roman" pitchFamily="18" charset="0"/>
                          <a:cs typeface="Times New Roman" pitchFamily="18" charset="0"/>
                        </a:rPr>
                        <a:t>- Bài 5: Địa lí : Tây Nguyên </a:t>
                      </a:r>
                    </a:p>
                    <a:p>
                      <a:pPr marL="1606550" indent="-1606550"/>
                      <a:r>
                        <a:rPr lang="en-US" sz="2600" smtClean="0">
                          <a:latin typeface="Times New Roman" pitchFamily="18" charset="0"/>
                          <a:cs typeface="Times New Roman" pitchFamily="18" charset="0"/>
                        </a:rPr>
                        <a:t>- Bài 3: Đạo đức: Biết bày tỏ ý kiến</a:t>
                      </a:r>
                    </a:p>
                    <a:p>
                      <a:endParaRPr lang="en-US" sz="2600"/>
                    </a:p>
                  </a:txBody>
                  <a:tcPr/>
                </a:tc>
              </a:tr>
            </a:tbl>
          </a:graphicData>
        </a:graphic>
      </p:graphicFrame>
      <p:sp>
        <p:nvSpPr>
          <p:cNvPr id="5" name="Rectangle 4"/>
          <p:cNvSpPr/>
          <p:nvPr/>
        </p:nvSpPr>
        <p:spPr>
          <a:xfrm>
            <a:off x="949036" y="5530702"/>
            <a:ext cx="7509164" cy="1292662"/>
          </a:xfrm>
          <a:prstGeom prst="rect">
            <a:avLst/>
          </a:prstGeom>
          <a:solidFill>
            <a:schemeClr val="accent6">
              <a:lumMod val="60000"/>
              <a:lumOff val="40000"/>
            </a:schemeClr>
          </a:solidFill>
        </p:spPr>
        <p:txBody>
          <a:bodyPr wrap="square">
            <a:spAutoFit/>
          </a:bodyPr>
          <a:lstStyle/>
          <a:p>
            <a:r>
              <a:rPr lang="en-US" sz="2600" b="1" smtClean="0">
                <a:solidFill>
                  <a:srgbClr val="FF0000"/>
                </a:solidFill>
                <a:latin typeface="Times New Roman" pitchFamily="18" charset="0"/>
                <a:cs typeface="Times New Roman" pitchFamily="18" charset="0"/>
              </a:rPr>
              <a:t>KHỐI 5</a:t>
            </a:r>
            <a:r>
              <a:rPr lang="en-US" sz="2600" smtClean="0">
                <a:latin typeface="Times New Roman" pitchFamily="18" charset="0"/>
                <a:cs typeface="Times New Roman" pitchFamily="18" charset="0"/>
              </a:rPr>
              <a:t>: - Tuần 22 : Tập đọc : Lập làng giữ biển</a:t>
            </a:r>
          </a:p>
          <a:p>
            <a:r>
              <a:rPr lang="en-US" sz="2600" smtClean="0">
                <a:latin typeface="Times New Roman" pitchFamily="18" charset="0"/>
                <a:cs typeface="Times New Roman" pitchFamily="18" charset="0"/>
              </a:rPr>
              <a:t> </a:t>
            </a:r>
            <a:r>
              <a:rPr lang="en-US" sz="2600" b="1" smtClean="0">
                <a:latin typeface="Times New Roman" pitchFamily="18" charset="0"/>
                <a:cs typeface="Times New Roman" pitchFamily="18" charset="0"/>
              </a:rPr>
              <a:t>(16 bài)  </a:t>
            </a:r>
            <a:r>
              <a:rPr lang="en-US" sz="2600" smtClean="0">
                <a:solidFill>
                  <a:srgbClr val="C00000"/>
                </a:solidFill>
                <a:latin typeface="Times New Roman" pitchFamily="18" charset="0"/>
                <a:cs typeface="Times New Roman" pitchFamily="18" charset="0"/>
              </a:rPr>
              <a:t>- Tuần 23 : Tập đọc : Chú đi tuần</a:t>
            </a:r>
          </a:p>
          <a:p>
            <a:r>
              <a:rPr lang="en-US" sz="2600" smtClean="0">
                <a:latin typeface="Times New Roman" pitchFamily="18" charset="0"/>
                <a:cs typeface="Times New Roman" pitchFamily="18" charset="0"/>
              </a:rPr>
              <a:t>                - Bài 1: Địa lí : Việt Nam đất nước chúng ta</a:t>
            </a:r>
            <a:endParaRPr lang="en-US" sz="2600">
              <a:latin typeface="Times New Roman" pitchFamily="18" charset="0"/>
              <a:cs typeface="Times New Roman" pitchFamily="18" charset="0"/>
            </a:endParaRPr>
          </a:p>
        </p:txBody>
      </p:sp>
    </p:spTree>
    <p:extLst>
      <p:ext uri="{BB962C8B-B14F-4D97-AF65-F5344CB8AC3E}">
        <p14:creationId xmlns:p14="http://schemas.microsoft.com/office/powerpoint/2010/main" val="2645726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371600"/>
            <a:ext cx="8229600" cy="1252728"/>
          </a:xfrm>
        </p:spPr>
        <p:txBody>
          <a:bodyPr/>
          <a:lstStyle/>
          <a:p>
            <a:r>
              <a:rPr lang="en-US" b="1" smtClean="0">
                <a:solidFill>
                  <a:srgbClr val="C00000"/>
                </a:solidFill>
              </a:rPr>
              <a:t>Xin cảm ơn quý thầy cô</a:t>
            </a:r>
            <a:endParaRPr lang="en-US" b="1">
              <a:solidFill>
                <a:srgbClr val="C00000"/>
              </a:solidFill>
            </a:endParaRPr>
          </a:p>
        </p:txBody>
      </p:sp>
    </p:spTree>
    <p:extLst>
      <p:ext uri="{BB962C8B-B14F-4D97-AF65-F5344CB8AC3E}">
        <p14:creationId xmlns:p14="http://schemas.microsoft.com/office/powerpoint/2010/main" val="25738271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86</TotalTime>
  <Words>525</Words>
  <Application>Microsoft Office PowerPoint</Application>
  <PresentationFormat>On-screen Show (4:3)</PresentationFormat>
  <Paragraphs>40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Waveform</vt:lpstr>
      <vt:lpstr>PowerPoint Presentation</vt:lpstr>
      <vt:lpstr>PowerPoint Presentation</vt:lpstr>
      <vt:lpstr>PowerPoint Presentation</vt:lpstr>
      <vt:lpstr>PowerPoint Presentation</vt:lpstr>
      <vt:lpstr>PowerPoint Presentation</vt:lpstr>
      <vt:lpstr>Xin cảm ơn quý thầy cô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TRUCPHUONG</dc:creator>
  <cp:lastModifiedBy>Admin</cp:lastModifiedBy>
  <cp:revision>15</cp:revision>
  <dcterms:created xsi:type="dcterms:W3CDTF">2018-10-10T07:10:24Z</dcterms:created>
  <dcterms:modified xsi:type="dcterms:W3CDTF">2018-10-12T07:42:43Z</dcterms:modified>
</cp:coreProperties>
</file>